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8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gos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202020"/>
    <a:srgbClr val="323232"/>
    <a:srgbClr val="222221"/>
    <a:srgbClr val="B2B2B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50" y="96"/>
      </p:cViewPr>
      <p:guideLst>
        <p:guide orient="horz" pos="2121"/>
        <p:guide pos="37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odrigues Rossi" userId="0e2f8901-126f-4f75-9083-ad4f6c16f9cb" providerId="ADAL" clId="{8A5FD3A3-18FF-4812-B69F-F24484BCA71C}"/>
    <pc:docChg chg="modSld">
      <pc:chgData name="Caroline Rodrigues Rossi" userId="0e2f8901-126f-4f75-9083-ad4f6c16f9cb" providerId="ADAL" clId="{8A5FD3A3-18FF-4812-B69F-F24484BCA71C}" dt="2026-06-01T11:33:09.636" v="144" actId="20577"/>
      <pc:docMkLst>
        <pc:docMk/>
      </pc:docMkLst>
      <pc:sldChg chg="modSp mod">
        <pc:chgData name="Caroline Rodrigues Rossi" userId="0e2f8901-126f-4f75-9083-ad4f6c16f9cb" providerId="ADAL" clId="{8A5FD3A3-18FF-4812-B69F-F24484BCA71C}" dt="2026-06-01T11:33:09.636" v="144" actId="20577"/>
        <pc:sldMkLst>
          <pc:docMk/>
          <pc:sldMk cId="84135817" sldId="268"/>
        </pc:sldMkLst>
        <pc:spChg chg="mod">
          <ac:chgData name="Caroline Rodrigues Rossi" userId="0e2f8901-126f-4f75-9083-ad4f6c16f9cb" providerId="ADAL" clId="{8A5FD3A3-18FF-4812-B69F-F24484BCA71C}" dt="2026-06-01T11:33:09.636" v="144" actId="20577"/>
          <ac:spMkLst>
            <pc:docMk/>
            <pc:sldMk cId="84135817" sldId="268"/>
            <ac:spMk id="8" creationId="{5C5B2838-399A-7192-A6B9-A457B726EE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68BA-4490-0A0F-0D2B-0826DE9F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445E52-9E6C-7983-4733-06781FA2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CF76EF-8FBD-D2B1-81BD-9B30D9B21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*Vamos colocar outra página com tópicos, para acompanhamento durante a apresentação*</a:t>
            </a:r>
          </a:p>
          <a:p>
            <a:endParaRPr lang="pt-BR" dirty="0"/>
          </a:p>
          <a:p>
            <a:r>
              <a:rPr lang="pt-BR" dirty="0"/>
              <a:t>- Aumento da Receita</a:t>
            </a:r>
          </a:p>
          <a:p>
            <a:r>
              <a:rPr lang="pt-BR" dirty="0"/>
              <a:t>Diversificação de produtos/serviços</a:t>
            </a:r>
          </a:p>
          <a:p>
            <a:r>
              <a:rPr lang="pt-BR" dirty="0"/>
              <a:t>Estratégias de preços</a:t>
            </a:r>
          </a:p>
          <a:p>
            <a:r>
              <a:rPr lang="pt-BR" dirty="0"/>
              <a:t>Expansão de mercado</a:t>
            </a:r>
          </a:p>
          <a:p>
            <a:r>
              <a:rPr lang="pt-BR" dirty="0"/>
              <a:t>Fidelização de cliente</a:t>
            </a:r>
          </a:p>
          <a:p>
            <a:endParaRPr lang="pt-BR" dirty="0"/>
          </a:p>
          <a:p>
            <a:r>
              <a:rPr lang="pt-BR" dirty="0"/>
              <a:t>- Análise de custos</a:t>
            </a:r>
          </a:p>
          <a:p>
            <a:r>
              <a:rPr lang="pt-BR" dirty="0"/>
              <a:t>Revisão orçamentária</a:t>
            </a:r>
          </a:p>
          <a:p>
            <a:r>
              <a:rPr lang="pt-BR" dirty="0"/>
              <a:t>Negociações com Seguradoras</a:t>
            </a:r>
          </a:p>
          <a:p>
            <a:r>
              <a:rPr lang="pt-BR" dirty="0"/>
              <a:t>Automação de Processos</a:t>
            </a:r>
          </a:p>
          <a:p>
            <a:r>
              <a:rPr lang="pt-BR" dirty="0"/>
              <a:t>Economia de energia</a:t>
            </a:r>
          </a:p>
          <a:p>
            <a:endParaRPr lang="pt-BR" dirty="0"/>
          </a:p>
          <a:p>
            <a:r>
              <a:rPr lang="pt-BR" dirty="0"/>
              <a:t>- Análise de investimentos</a:t>
            </a:r>
          </a:p>
          <a:p>
            <a:r>
              <a:rPr lang="pt-BR" dirty="0"/>
              <a:t>Retorno sobre investimento (ROI)</a:t>
            </a:r>
          </a:p>
          <a:p>
            <a:r>
              <a:rPr lang="pt-BR" dirty="0"/>
              <a:t>Diversificação de carteira</a:t>
            </a:r>
          </a:p>
          <a:p>
            <a:r>
              <a:rPr lang="pt-BR" dirty="0"/>
              <a:t>Atualizações tecnológica</a:t>
            </a:r>
          </a:p>
          <a:p>
            <a:r>
              <a:rPr lang="pt-BR" dirty="0"/>
              <a:t>Treinamento de pessoal</a:t>
            </a:r>
          </a:p>
          <a:p>
            <a:r>
              <a:rPr lang="pt-BR" dirty="0"/>
              <a:t>Acompanhamento contínuo</a:t>
            </a:r>
          </a:p>
          <a:p>
            <a:endParaRPr lang="pt-BR" dirty="0"/>
          </a:p>
          <a:p>
            <a:r>
              <a:rPr lang="pt-BR" dirty="0"/>
              <a:t>- Foco no Crescimento</a:t>
            </a:r>
          </a:p>
          <a:p>
            <a:r>
              <a:rPr lang="pt-BR" dirty="0"/>
              <a:t>Desenvolvimento de Parcerias</a:t>
            </a:r>
          </a:p>
          <a:p>
            <a:r>
              <a:rPr lang="pt-BR" dirty="0"/>
              <a:t>Inovação de Produtos/Serviços</a:t>
            </a:r>
          </a:p>
          <a:p>
            <a:r>
              <a:rPr lang="pt-BR" dirty="0"/>
              <a:t>Expansão de equipe</a:t>
            </a:r>
          </a:p>
          <a:p>
            <a:r>
              <a:rPr lang="pt-BR" dirty="0"/>
              <a:t>Estratégias de Marketing</a:t>
            </a:r>
          </a:p>
          <a:p>
            <a:r>
              <a:rPr lang="pt-BR" dirty="0"/>
              <a:t>Análise competitiva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51B84-6F89-8804-1D06-9D3941CF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ranchet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Seguralta White"/>
          <p:cNvPicPr>
            <a:picLocks noChangeAspect="1"/>
          </p:cNvPicPr>
          <p:nvPr/>
        </p:nvPicPr>
        <p:blipFill>
          <a:blip r:embed="rId3">
            <a:alphaModFix amt="5000"/>
          </a:blip>
          <a:srcRect l="10731" r="10237" b="32805"/>
          <a:stretch>
            <a:fillRect/>
          </a:stretch>
        </p:blipFill>
        <p:spPr>
          <a:xfrm>
            <a:off x="-1972310" y="2151023"/>
            <a:ext cx="10142855" cy="4932680"/>
          </a:xfrm>
          <a:prstGeom prst="rect">
            <a:avLst/>
          </a:prstGeom>
        </p:spPr>
      </p:pic>
      <p:pic>
        <p:nvPicPr>
          <p:cNvPr id="4" name="Imagem 3" descr="Seguralta 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5" y="5388610"/>
            <a:ext cx="1772285" cy="101346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0" y="227483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Automóvel - Frota</a:t>
            </a:r>
          </a:p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Solicitação de Cotação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2D67-0FDB-E627-1300-B0227C06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C5B2838-399A-7192-A6B9-A457B726EEE0}"/>
              </a:ext>
            </a:extLst>
          </p:cNvPr>
          <p:cNvSpPr txBox="1"/>
          <p:nvPr/>
        </p:nvSpPr>
        <p:spPr>
          <a:xfrm>
            <a:off x="164804" y="494572"/>
            <a:ext cx="11862391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FF7000"/>
                </a:solidFill>
                <a:latin typeface="Outfit" pitchFamily="2" charset="0"/>
              </a:rPr>
              <a:t>AUTOMÓVEL - FROTA</a:t>
            </a:r>
            <a:endParaRPr lang="pt-BR" sz="15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endParaRPr lang="pt-BR" sz="16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A abertura para cálculo de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frota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dirty="0">
                <a:latin typeface="Outfit" pitchFamily="2" charset="0"/>
              </a:rPr>
              <a:t>é </a:t>
            </a:r>
            <a:r>
              <a:rPr lang="pt-BR" sz="1300" b="0" i="0" dirty="0">
                <a:effectLst/>
                <a:latin typeface="Outfit" pitchFamily="2" charset="0"/>
              </a:rPr>
              <a:t>realizado através d</a:t>
            </a:r>
            <a:r>
              <a:rPr lang="pt-BR" sz="1300" dirty="0">
                <a:latin typeface="Outfit" pitchFamily="2" charset="0"/>
              </a:rPr>
              <a:t>o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Core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 </a:t>
            </a:r>
            <a:r>
              <a:rPr lang="pt-BR" sz="1300" i="0" dirty="0">
                <a:effectLst/>
                <a:latin typeface="Outfit" pitchFamily="2" charset="0"/>
              </a:rPr>
              <a:t>na </a:t>
            </a:r>
            <a:r>
              <a:rPr lang="pt-BR" sz="1300" b="0" i="0" dirty="0">
                <a:effectLst/>
                <a:latin typeface="Outfit" pitchFamily="2" charset="0"/>
              </a:rPr>
              <a:t>aba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Comercial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 &gt; “Cotação de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F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rotas”. </a:t>
            </a:r>
            <a:r>
              <a:rPr lang="pt-BR" sz="1300" dirty="0">
                <a:latin typeface="Outfit" pitchFamily="2" charset="0"/>
              </a:rPr>
              <a:t>Se trata de uma ferramenta </a:t>
            </a:r>
            <a:r>
              <a:rPr lang="pt-BR" sz="1300" b="0" i="0" dirty="0">
                <a:effectLst/>
                <a:latin typeface="Outfit" pitchFamily="2" charset="0"/>
              </a:rPr>
              <a:t>automatizada, visando </a:t>
            </a:r>
            <a:r>
              <a:rPr lang="pt-BR" sz="1300" dirty="0">
                <a:latin typeface="Outfit" pitchFamily="2" charset="0"/>
              </a:rPr>
              <a:t>otimizar os prazos tanto de pedido de cotação, quanto de retorno.</a:t>
            </a:r>
          </a:p>
          <a:p>
            <a:pPr algn="l"/>
            <a:r>
              <a:rPr lang="pt-BR" sz="1300" dirty="0">
                <a:latin typeface="Outfit" pitchFamily="2" charset="0"/>
              </a:rPr>
              <a:t>Ao final do preenchimento do formulário web, é </a:t>
            </a:r>
            <a:r>
              <a:rPr lang="pt-BR" sz="1300" b="0" i="0" dirty="0">
                <a:effectLst/>
                <a:latin typeface="Outfit" pitchFamily="2" charset="0"/>
              </a:rPr>
              <a:t>necessário </a:t>
            </a:r>
            <a:r>
              <a:rPr lang="pt-BR" sz="1300" dirty="0">
                <a:latin typeface="Outfit" pitchFamily="2" charset="0"/>
              </a:rPr>
              <a:t>anexar a Planilha Padrão com a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Relação de Veículos </a:t>
            </a:r>
            <a:r>
              <a:rPr lang="pt-BR" sz="1300" dirty="0">
                <a:latin typeface="Outfit" pitchFamily="2" charset="0"/>
              </a:rPr>
              <a:t>completamente preenchida.</a:t>
            </a:r>
            <a:endParaRPr lang="pt-BR" sz="1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Pedidos incompletos serão encerrados, exigindo uma nova solicitação para então dar início ao processo de cotação. </a:t>
            </a:r>
          </a:p>
          <a:p>
            <a:pPr algn="l"/>
            <a:endParaRPr lang="pt-BR" sz="1000" dirty="0">
              <a:latin typeface="Outfit" pitchFamily="2" charset="0"/>
            </a:endParaRPr>
          </a:p>
          <a:p>
            <a:pPr algn="l"/>
            <a:endParaRPr lang="pt-BR" sz="1300" b="0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ALLIANZ: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de </a:t>
            </a:r>
            <a:r>
              <a:rPr lang="pt-BR" sz="1300" dirty="0">
                <a:latin typeface="Outfit" pitchFamily="2" charset="0"/>
              </a:rPr>
              <a:t>03 à 150 itens</a:t>
            </a:r>
            <a:r>
              <a:rPr lang="pt-BR" sz="1300" b="0" i="0" dirty="0">
                <a:effectLst/>
                <a:latin typeface="Outfit" pitchFamily="2" charset="0"/>
              </a:rPr>
              <a:t> (cotações realizadas através do </a:t>
            </a:r>
            <a:r>
              <a:rPr lang="pt-BR" sz="1300" b="0" i="0" dirty="0" err="1">
                <a:effectLst/>
                <a:latin typeface="Outfit" pitchFamily="2" charset="0"/>
              </a:rPr>
              <a:t>cotador</a:t>
            </a:r>
            <a:r>
              <a:rPr lang="pt-BR" sz="1300" b="0" i="0" dirty="0">
                <a:effectLst/>
                <a:latin typeface="Outfit" pitchFamily="2" charset="0"/>
              </a:rPr>
              <a:t>) não há reserva, em casos de desconto</a:t>
            </a:r>
            <a:br>
              <a:rPr lang="pt-BR" sz="1300" b="0" i="0" dirty="0">
                <a:effectLst/>
                <a:latin typeface="Outfit" pitchFamily="2" charset="0"/>
              </a:rPr>
            </a:br>
            <a:r>
              <a:rPr lang="pt-BR" sz="1300" b="0" i="0" dirty="0">
                <a:effectLst/>
                <a:latin typeface="Outfit" pitchFamily="2" charset="0"/>
              </a:rPr>
              <a:t>e/ou frotas a partir de 60 itens gera reserva sendo o prazo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AXA: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03 itens com prazo de reserva de 61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BRADESCO: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itens, não há reserva de mercado.</a:t>
            </a:r>
            <a:endParaRPr lang="pt-BR" sz="1300" dirty="0">
              <a:latin typeface="Outfit" pitchFamily="2" charset="0"/>
            </a:endParaRPr>
          </a:p>
          <a:p>
            <a:endParaRPr lang="pt-BR" sz="300" b="1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EZZE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10 itens com prazo de reserva de 61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HDI: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Pessoa Física e/ou Jurídica, de 02 a 04 itens não há reserva; a partir de 05 itens prazo de reserva de </a:t>
            </a:r>
            <a:r>
              <a:rPr lang="pt-BR" sz="1300" dirty="0">
                <a:latin typeface="Outfit" pitchFamily="2" charset="0"/>
              </a:rPr>
              <a:t>60</a:t>
            </a:r>
            <a:r>
              <a:rPr lang="pt-BR" sz="1300" b="0" i="0" dirty="0">
                <a:effectLst/>
                <a:latin typeface="Outfit" pitchFamily="2" charset="0"/>
              </a:rPr>
              <a:t> dias antes do fim de vigência.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MAPFRE: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 até 100 itens 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PORTO SEGURO: </a:t>
            </a:r>
            <a:r>
              <a:rPr lang="pt-BR" sz="1300" dirty="0">
                <a:latin typeface="Outfit" pitchFamily="2" charset="0"/>
              </a:rPr>
              <a:t>ac</a:t>
            </a:r>
            <a:r>
              <a:rPr lang="pt-BR" sz="1300" b="0" i="0" dirty="0">
                <a:effectLst/>
                <a:latin typeface="Outfit" pitchFamily="2" charset="0"/>
              </a:rPr>
              <a:t>eitação Pessoa Física e/ou Jurídica, a partir de 02 itens, não há reserva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pPr algn="l"/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SUHAI: </a:t>
            </a:r>
            <a:r>
              <a:rPr lang="pt-BR" sz="1300" i="0" dirty="0">
                <a:effectLst/>
                <a:latin typeface="Outfit" pitchFamily="2" charset="0"/>
              </a:rPr>
              <a:t>aceitação Pessoa Física a partir de 05 itens e Pessoa Jurídica a partir de 03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  <a:endParaRPr lang="pt-BR" sz="1300" b="1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SURA: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de 06 à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não há reserva</a:t>
            </a:r>
            <a:r>
              <a:rPr lang="pt-BR" sz="1300" dirty="0">
                <a:latin typeface="Outfit" pitchFamily="2" charset="0"/>
              </a:rPr>
              <a:t>; </a:t>
            </a:r>
            <a:r>
              <a:rPr lang="pt-BR" sz="1300" b="0" i="0" dirty="0">
                <a:effectLst/>
                <a:latin typeface="Outfit" pitchFamily="2" charset="0"/>
              </a:rPr>
              <a:t>a partir de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prazo de reserva de 61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TOKIO MARINE: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03 itens, apresenta cotação para até 02 corretores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YELUM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</a:t>
            </a:r>
            <a:r>
              <a:rPr lang="pt-BR" sz="1300" dirty="0">
                <a:latin typeface="Outfit" pitchFamily="2" charset="0"/>
              </a:rPr>
              <a:t>Jurídica, de 03 à 06 itens (Frota Varejo), de 07 à 20 itens (Frota Fácil) e acima de 20 itens (Frota Grande)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ZURICH: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20 itens</a:t>
            </a:r>
            <a:r>
              <a:rPr lang="pt-BR" sz="1300" dirty="0">
                <a:latin typeface="Outfit" pitchFamily="2" charset="0"/>
              </a:rPr>
              <a:t> com p</a:t>
            </a:r>
            <a:r>
              <a:rPr lang="pt-BR" sz="1300" b="0" i="0" dirty="0">
                <a:effectLst/>
                <a:latin typeface="Outfit" pitchFamily="2" charset="0"/>
              </a:rPr>
              <a:t>razo de reserva de 61 dias antes do fim de vigência.</a:t>
            </a:r>
          </a:p>
          <a:p>
            <a:pPr algn="l"/>
            <a:endParaRPr lang="pt-BR" sz="1200" dirty="0"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IMPORTANTE!!!</a:t>
            </a:r>
            <a:endParaRPr lang="pt-BR" sz="1300" b="1" dirty="0">
              <a:solidFill>
                <a:srgbClr val="FF7000"/>
              </a:solidFill>
              <a:latin typeface="Outfit" pitchFamily="2" charset="0"/>
            </a:endParaRPr>
          </a:p>
          <a:p>
            <a:pPr algn="ctr"/>
            <a:endParaRPr lang="pt-BR" sz="3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Na Cia de Renovação o corretor </a:t>
            </a:r>
            <a:r>
              <a:rPr lang="pt-BR" sz="1300" b="1" dirty="0">
                <a:solidFill>
                  <a:srgbClr val="000000"/>
                </a:solidFill>
                <a:latin typeface="Outfit" pitchFamily="2" charset="0"/>
              </a:rPr>
              <a:t>atual detém exclusividade, será possível sequenciar somente mediante a </a:t>
            </a: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transferência</a:t>
            </a:r>
            <a:b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de corretagem, através do envio da carta de nomeação e destituição (atentar-se aos prazos de envio da mesma).</a:t>
            </a:r>
            <a:endParaRPr lang="pt-BR" sz="1300" b="1" i="0" dirty="0">
              <a:effectLst/>
              <a:latin typeface="Outfit" pitchFamily="2" charset="0"/>
            </a:endParaRPr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352D3793-0C31-D022-E7B6-46670B969303}"/>
              </a:ext>
            </a:extLst>
          </p:cNvPr>
          <p:cNvSpPr/>
          <p:nvPr/>
        </p:nvSpPr>
        <p:spPr>
          <a:xfrm rot="5400000">
            <a:off x="2833575" y="-2482698"/>
            <a:ext cx="6549658" cy="11961627"/>
          </a:xfrm>
          <a:prstGeom prst="roundRect">
            <a:avLst>
              <a:gd name="adj" fmla="val 8445"/>
            </a:avLst>
          </a:prstGeom>
          <a:noFill/>
          <a:ln w="19050">
            <a:solidFill>
              <a:srgbClr val="3232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ln>
                <a:solidFill>
                  <a:srgbClr val="323232"/>
                </a:solidFill>
              </a:ln>
              <a:noFill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E5F1E1-38B0-4646-0EE4-64B55B2F5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08" y="1934901"/>
            <a:ext cx="1199431" cy="11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598</Words>
  <Application>Microsoft Office PowerPoint</Application>
  <PresentationFormat>Widescreen</PresentationFormat>
  <Paragraphs>66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Outfit</vt:lpstr>
      <vt:lpstr>Outfit ExtraBold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Ferreira da Costa Machado</dc:creator>
  <cp:lastModifiedBy>Caroline Rodrigues Rossi</cp:lastModifiedBy>
  <cp:revision>23</cp:revision>
  <dcterms:created xsi:type="dcterms:W3CDTF">2023-12-11T23:40:04Z</dcterms:created>
  <dcterms:modified xsi:type="dcterms:W3CDTF">2026-06-01T11:33:11Z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1046-12.2.0.13359</vt:lpwstr>
  </property>
  <property fmtid="{D5CDD505-2E9C-101B-9397-08002B2CF9AE}" pid="3" name="ICV">
    <vt:lpwstr>0555494FEEDE42F88F06CEC48AE4E19C_11</vt:lpwstr>
  </property>
</Properties>
</file>