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68" r:id="rId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 userDrawn="1">
          <p15:clr>
            <a:srgbClr val="A4A3A4"/>
          </p15:clr>
        </p15:guide>
        <p15:guide id="2" pos="37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gos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000"/>
    <a:srgbClr val="202020"/>
    <a:srgbClr val="323232"/>
    <a:srgbClr val="222221"/>
    <a:srgbClr val="B2B2B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936" y="54"/>
      </p:cViewPr>
      <p:guideLst>
        <p:guide orient="horz" pos="2121"/>
        <p:guide pos="374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Rodrigues Rossi" userId="0e2f8901-126f-4f75-9083-ad4f6c16f9cb" providerId="ADAL" clId="{6CB4F2D0-362A-48D0-B725-EE6ED8D45AFC}"/>
    <pc:docChg chg="undo custSel modSld">
      <pc:chgData name="Caroline Rodrigues Rossi" userId="0e2f8901-126f-4f75-9083-ad4f6c16f9cb" providerId="ADAL" clId="{6CB4F2D0-362A-48D0-B725-EE6ED8D45AFC}" dt="2025-03-26T13:27:48.954" v="156" actId="20577"/>
      <pc:docMkLst>
        <pc:docMk/>
      </pc:docMkLst>
      <pc:sldChg chg="modSp mod">
        <pc:chgData name="Caroline Rodrigues Rossi" userId="0e2f8901-126f-4f75-9083-ad4f6c16f9cb" providerId="ADAL" clId="{6CB4F2D0-362A-48D0-B725-EE6ED8D45AFC}" dt="2025-03-26T13:27:48.954" v="156" actId="20577"/>
        <pc:sldMkLst>
          <pc:docMk/>
          <pc:sldMk cId="84135817" sldId="268"/>
        </pc:sldMkLst>
        <pc:spChg chg="mod">
          <ac:chgData name="Caroline Rodrigues Rossi" userId="0e2f8901-126f-4f75-9083-ad4f6c16f9cb" providerId="ADAL" clId="{6CB4F2D0-362A-48D0-B725-EE6ED8D45AFC}" dt="2025-03-26T13:27:48.954" v="156" actId="20577"/>
          <ac:spMkLst>
            <pc:docMk/>
            <pc:sldMk cId="84135817" sldId="268"/>
            <ac:spMk id="8" creationId="{5C5B2838-399A-7192-A6B9-A457B726EEE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568BA-4490-0A0F-0D2B-0826DE9F0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3445E52-9E6C-7983-4733-06781FA29C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7CF76EF-8FBD-D2B1-81BD-9B30D9B21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*Vamos colocar outra página com tópicos, para acompanhamento durante a apresentação*</a:t>
            </a:r>
          </a:p>
          <a:p>
            <a:endParaRPr lang="pt-BR" dirty="0"/>
          </a:p>
          <a:p>
            <a:r>
              <a:rPr lang="pt-BR" dirty="0"/>
              <a:t>- Aumento da Receita</a:t>
            </a:r>
          </a:p>
          <a:p>
            <a:r>
              <a:rPr lang="pt-BR" dirty="0"/>
              <a:t>Diversificação de produtos/serviços</a:t>
            </a:r>
          </a:p>
          <a:p>
            <a:r>
              <a:rPr lang="pt-BR" dirty="0"/>
              <a:t>Estratégias de preços</a:t>
            </a:r>
          </a:p>
          <a:p>
            <a:r>
              <a:rPr lang="pt-BR" dirty="0"/>
              <a:t>Expansão de mercado</a:t>
            </a:r>
          </a:p>
          <a:p>
            <a:r>
              <a:rPr lang="pt-BR" dirty="0"/>
              <a:t>Fidelização de cliente</a:t>
            </a:r>
          </a:p>
          <a:p>
            <a:endParaRPr lang="pt-BR" dirty="0"/>
          </a:p>
          <a:p>
            <a:r>
              <a:rPr lang="pt-BR" dirty="0"/>
              <a:t>- Análise de custos</a:t>
            </a:r>
          </a:p>
          <a:p>
            <a:r>
              <a:rPr lang="pt-BR" dirty="0"/>
              <a:t>Revisão orçamentária</a:t>
            </a:r>
          </a:p>
          <a:p>
            <a:r>
              <a:rPr lang="pt-BR" dirty="0"/>
              <a:t>Negociações com Seguradoras</a:t>
            </a:r>
          </a:p>
          <a:p>
            <a:r>
              <a:rPr lang="pt-BR" dirty="0"/>
              <a:t>Automação de Processos</a:t>
            </a:r>
          </a:p>
          <a:p>
            <a:r>
              <a:rPr lang="pt-BR" dirty="0"/>
              <a:t>Economia de energia</a:t>
            </a:r>
          </a:p>
          <a:p>
            <a:endParaRPr lang="pt-BR" dirty="0"/>
          </a:p>
          <a:p>
            <a:r>
              <a:rPr lang="pt-BR" dirty="0"/>
              <a:t>- Análise de investimentos</a:t>
            </a:r>
          </a:p>
          <a:p>
            <a:r>
              <a:rPr lang="pt-BR" dirty="0"/>
              <a:t>Retorno sobre investimento (ROI)</a:t>
            </a:r>
          </a:p>
          <a:p>
            <a:r>
              <a:rPr lang="pt-BR" dirty="0"/>
              <a:t>Diversificação de carteira</a:t>
            </a:r>
          </a:p>
          <a:p>
            <a:r>
              <a:rPr lang="pt-BR" dirty="0"/>
              <a:t>Atualizações tecnológica</a:t>
            </a:r>
          </a:p>
          <a:p>
            <a:r>
              <a:rPr lang="pt-BR" dirty="0"/>
              <a:t>Treinamento de pessoal</a:t>
            </a:r>
          </a:p>
          <a:p>
            <a:r>
              <a:rPr lang="pt-BR" dirty="0"/>
              <a:t>Acompanhamento contínuo</a:t>
            </a:r>
          </a:p>
          <a:p>
            <a:endParaRPr lang="pt-BR" dirty="0"/>
          </a:p>
          <a:p>
            <a:r>
              <a:rPr lang="pt-BR" dirty="0"/>
              <a:t>- Foco no Crescimento</a:t>
            </a:r>
          </a:p>
          <a:p>
            <a:r>
              <a:rPr lang="pt-BR" dirty="0"/>
              <a:t>Desenvolvimento de Parcerias</a:t>
            </a:r>
          </a:p>
          <a:p>
            <a:r>
              <a:rPr lang="pt-BR" dirty="0"/>
              <a:t>Inovação de Produtos/Serviços</a:t>
            </a:r>
          </a:p>
          <a:p>
            <a:r>
              <a:rPr lang="pt-BR" dirty="0"/>
              <a:t>Expansão de equipe</a:t>
            </a:r>
          </a:p>
          <a:p>
            <a:r>
              <a:rPr lang="pt-BR" dirty="0"/>
              <a:t>Estratégias de Marketing</a:t>
            </a:r>
          </a:p>
          <a:p>
            <a:r>
              <a:rPr lang="pt-BR" dirty="0"/>
              <a:t>Análise competitiva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151B84-6F89-8804-1D06-9D3941CFA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tivo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6750" y="5944870"/>
            <a:ext cx="1073785" cy="614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tivo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26750" y="5944870"/>
            <a:ext cx="1073785" cy="6140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ranchet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 descr="Seguralta White"/>
          <p:cNvPicPr>
            <a:picLocks noChangeAspect="1"/>
          </p:cNvPicPr>
          <p:nvPr/>
        </p:nvPicPr>
        <p:blipFill>
          <a:blip r:embed="rId3">
            <a:alphaModFix amt="5000"/>
          </a:blip>
          <a:srcRect l="10731" r="10237" b="32805"/>
          <a:stretch>
            <a:fillRect/>
          </a:stretch>
        </p:blipFill>
        <p:spPr>
          <a:xfrm>
            <a:off x="-1972310" y="2151023"/>
            <a:ext cx="10142855" cy="4932680"/>
          </a:xfrm>
          <a:prstGeom prst="rect">
            <a:avLst/>
          </a:prstGeom>
        </p:spPr>
      </p:pic>
      <p:pic>
        <p:nvPicPr>
          <p:cNvPr id="4" name="Imagem 3" descr="Seguralta Whi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5375" y="5388610"/>
            <a:ext cx="1772285" cy="1013460"/>
          </a:xfrm>
          <a:prstGeom prst="rect">
            <a:avLst/>
          </a:prstGeom>
        </p:spPr>
      </p:pic>
      <p:sp>
        <p:nvSpPr>
          <p:cNvPr id="6" name="Caixa de Texto 5"/>
          <p:cNvSpPr txBox="1"/>
          <p:nvPr/>
        </p:nvSpPr>
        <p:spPr>
          <a:xfrm>
            <a:off x="0" y="227483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altLang="en-US" sz="6000" dirty="0">
                <a:solidFill>
                  <a:srgbClr val="FF7000"/>
                </a:solidFill>
                <a:latin typeface="Outfit ExtraBold" charset="0"/>
                <a:cs typeface="Outfit ExtraBold" charset="0"/>
              </a:rPr>
              <a:t>Automóvel - Frota</a:t>
            </a:r>
          </a:p>
          <a:p>
            <a:pPr algn="ctr">
              <a:lnSpc>
                <a:spcPct val="100000"/>
              </a:lnSpc>
            </a:pPr>
            <a:r>
              <a:rPr lang="pt-BR" altLang="en-US" sz="6000" dirty="0">
                <a:solidFill>
                  <a:srgbClr val="FF7000"/>
                </a:solidFill>
                <a:latin typeface="Outfit ExtraBold" charset="0"/>
                <a:cs typeface="Outfit ExtraBold" charset="0"/>
              </a:rPr>
              <a:t>Solicitação de Cotação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22D67-0FDB-E627-1300-B0227C06F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5C5B2838-399A-7192-A6B9-A457B726EEE0}"/>
              </a:ext>
            </a:extLst>
          </p:cNvPr>
          <p:cNvSpPr txBox="1"/>
          <p:nvPr/>
        </p:nvSpPr>
        <p:spPr>
          <a:xfrm>
            <a:off x="164804" y="494572"/>
            <a:ext cx="11862391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500" b="1" dirty="0">
                <a:solidFill>
                  <a:srgbClr val="FF7000"/>
                </a:solidFill>
                <a:latin typeface="Outfit" pitchFamily="2" charset="0"/>
              </a:rPr>
              <a:t>AUTOMÓVEL - FROTA</a:t>
            </a:r>
            <a:endParaRPr lang="pt-BR" sz="1500" b="1" i="0" dirty="0">
              <a:solidFill>
                <a:srgbClr val="FF7000"/>
              </a:solidFill>
              <a:effectLst/>
              <a:latin typeface="Outfit" pitchFamily="2" charset="0"/>
            </a:endParaRPr>
          </a:p>
          <a:p>
            <a:pPr algn="ctr"/>
            <a:endParaRPr lang="pt-BR" sz="1600" b="1" i="0" dirty="0">
              <a:solidFill>
                <a:srgbClr val="FF7000"/>
              </a:solidFill>
              <a:effectLst/>
              <a:latin typeface="Outfit" pitchFamily="2" charset="0"/>
            </a:endParaRPr>
          </a:p>
          <a:p>
            <a:pPr algn="l"/>
            <a:r>
              <a:rPr lang="pt-BR" sz="1300" b="0" i="0" dirty="0">
                <a:effectLst/>
                <a:latin typeface="Outfit" pitchFamily="2" charset="0"/>
              </a:rPr>
              <a:t>A abertura para cálculo de </a:t>
            </a:r>
            <a:r>
              <a:rPr lang="pt-BR" sz="1300" b="1" i="0" dirty="0">
                <a:solidFill>
                  <a:srgbClr val="FF7000"/>
                </a:solidFill>
                <a:effectLst/>
                <a:latin typeface="Outfit" pitchFamily="2" charset="0"/>
              </a:rPr>
              <a:t>frota</a:t>
            </a:r>
            <a:r>
              <a:rPr lang="pt-BR" sz="1300" b="0" i="0" dirty="0">
                <a:effectLst/>
                <a:latin typeface="Outfit" pitchFamily="2" charset="0"/>
              </a:rPr>
              <a:t> </a:t>
            </a:r>
            <a:r>
              <a:rPr lang="pt-BR" sz="1300" dirty="0">
                <a:latin typeface="Outfit" pitchFamily="2" charset="0"/>
              </a:rPr>
              <a:t>é </a:t>
            </a:r>
            <a:r>
              <a:rPr lang="pt-BR" sz="1300" b="0" i="0" dirty="0">
                <a:effectLst/>
                <a:latin typeface="Outfit" pitchFamily="2" charset="0"/>
              </a:rPr>
              <a:t>realizado através d</a:t>
            </a:r>
            <a:r>
              <a:rPr lang="pt-BR" sz="1300" dirty="0">
                <a:latin typeface="Outfit" pitchFamily="2" charset="0"/>
              </a:rPr>
              <a:t>o</a:t>
            </a:r>
            <a:r>
              <a:rPr lang="pt-BR" sz="1300" b="0" i="0" dirty="0">
                <a:effectLst/>
                <a:latin typeface="Outfit" pitchFamily="2" charset="0"/>
              </a:rPr>
              <a:t> </a:t>
            </a:r>
            <a:r>
              <a:rPr lang="pt-BR" sz="1300" b="1" dirty="0">
                <a:solidFill>
                  <a:srgbClr val="FF7000"/>
                </a:solidFill>
                <a:latin typeface="Outfit" pitchFamily="2" charset="0"/>
              </a:rPr>
              <a:t>Core</a:t>
            </a:r>
            <a:r>
              <a:rPr lang="pt-BR" sz="1300" b="1" i="0" dirty="0">
                <a:solidFill>
                  <a:srgbClr val="FF7000"/>
                </a:solidFill>
                <a:effectLst/>
                <a:latin typeface="Outfit" pitchFamily="2" charset="0"/>
              </a:rPr>
              <a:t> </a:t>
            </a:r>
            <a:r>
              <a:rPr lang="pt-BR" sz="1300" i="0" dirty="0">
                <a:effectLst/>
                <a:latin typeface="Outfit" pitchFamily="2" charset="0"/>
              </a:rPr>
              <a:t>na </a:t>
            </a:r>
            <a:r>
              <a:rPr lang="pt-BR" sz="1300" b="0" i="0" dirty="0">
                <a:effectLst/>
                <a:latin typeface="Outfit" pitchFamily="2" charset="0"/>
              </a:rPr>
              <a:t>aba </a:t>
            </a:r>
            <a:r>
              <a:rPr lang="pt-BR" sz="1300" b="1" i="0" dirty="0">
                <a:solidFill>
                  <a:srgbClr val="FF7000"/>
                </a:solidFill>
                <a:effectLst/>
                <a:latin typeface="Outfit" pitchFamily="2" charset="0"/>
              </a:rPr>
              <a:t>Ferramentas &gt; “Cotação de frota”. </a:t>
            </a:r>
            <a:r>
              <a:rPr lang="pt-BR" sz="1300" dirty="0">
                <a:latin typeface="Outfit" pitchFamily="2" charset="0"/>
              </a:rPr>
              <a:t>Se trata de uma ferramenta </a:t>
            </a:r>
            <a:r>
              <a:rPr lang="pt-BR" sz="1300" b="0" i="0" dirty="0">
                <a:effectLst/>
                <a:latin typeface="Outfit" pitchFamily="2" charset="0"/>
              </a:rPr>
              <a:t>automatizada, visando </a:t>
            </a:r>
            <a:r>
              <a:rPr lang="pt-BR" sz="1300" dirty="0">
                <a:latin typeface="Outfit" pitchFamily="2" charset="0"/>
              </a:rPr>
              <a:t>otimizar os prazos tanto de pedido de cotação, quanto de retorno.</a:t>
            </a:r>
          </a:p>
          <a:p>
            <a:pPr algn="l"/>
            <a:r>
              <a:rPr lang="pt-BR" sz="1300" dirty="0">
                <a:latin typeface="Outfit" pitchFamily="2" charset="0"/>
              </a:rPr>
              <a:t>Ao final do preenchimento do formulário web, é </a:t>
            </a:r>
            <a:r>
              <a:rPr lang="pt-BR" sz="1300" b="0" i="0" dirty="0">
                <a:effectLst/>
                <a:latin typeface="Outfit" pitchFamily="2" charset="0"/>
              </a:rPr>
              <a:t>necessário </a:t>
            </a:r>
            <a:r>
              <a:rPr lang="pt-BR" sz="1300" dirty="0">
                <a:latin typeface="Outfit" pitchFamily="2" charset="0"/>
              </a:rPr>
              <a:t>anexar a Planilha Padrão com a</a:t>
            </a:r>
            <a:r>
              <a:rPr lang="pt-BR" sz="1300" b="1" dirty="0">
                <a:solidFill>
                  <a:srgbClr val="FF7000"/>
                </a:solidFill>
                <a:latin typeface="Outfit" pitchFamily="2" charset="0"/>
              </a:rPr>
              <a:t> </a:t>
            </a:r>
            <a:r>
              <a:rPr lang="pt-BR" sz="1300" b="1" i="0" dirty="0">
                <a:solidFill>
                  <a:srgbClr val="FF7000"/>
                </a:solidFill>
                <a:effectLst/>
                <a:latin typeface="Outfit" pitchFamily="2" charset="0"/>
              </a:rPr>
              <a:t>Relação de Veículos </a:t>
            </a:r>
            <a:r>
              <a:rPr lang="pt-BR" sz="1300" dirty="0">
                <a:latin typeface="Outfit" pitchFamily="2" charset="0"/>
              </a:rPr>
              <a:t>completamente preenchida.</a:t>
            </a:r>
            <a:endParaRPr lang="pt-BR" sz="1300" b="0" i="0" dirty="0">
              <a:effectLst/>
              <a:latin typeface="Outfit" pitchFamily="2" charset="0"/>
            </a:endParaRPr>
          </a:p>
          <a:p>
            <a:pPr algn="l"/>
            <a:r>
              <a:rPr lang="pt-BR" sz="1300" b="0" i="0" dirty="0">
                <a:effectLst/>
                <a:latin typeface="Outfit" pitchFamily="2" charset="0"/>
              </a:rPr>
              <a:t>Pedidos incompletos serão encerrados, exigindo uma nova solicitação para então dar início ao processo de cotação. </a:t>
            </a:r>
          </a:p>
          <a:p>
            <a:pPr algn="l"/>
            <a:endParaRPr lang="pt-BR" sz="1000" dirty="0">
              <a:latin typeface="Outfit" pitchFamily="2" charset="0"/>
            </a:endParaRPr>
          </a:p>
          <a:p>
            <a:pPr algn="l"/>
            <a:endParaRPr lang="pt-BR" sz="1000" b="1" i="0" dirty="0">
              <a:effectLst/>
              <a:latin typeface="Outfit" pitchFamily="2" charset="0"/>
            </a:endParaRPr>
          </a:p>
          <a:p>
            <a:pPr algn="l"/>
            <a:r>
              <a:rPr lang="pt-BR" sz="1300" b="1" i="0" dirty="0">
                <a:effectLst/>
                <a:latin typeface="Outfit" pitchFamily="2" charset="0"/>
              </a:rPr>
              <a:t>ALFA:</a:t>
            </a:r>
            <a:r>
              <a:rPr lang="pt-BR" sz="1300" b="0" i="0" dirty="0">
                <a:effectLst/>
                <a:latin typeface="Outfit" pitchFamily="2" charset="0"/>
              </a:rPr>
              <a:t> aceitação somente Pessoa Jurídica, a partir de 05 itens com prazo de reserva de 30 dias antes do fim de vigência.</a:t>
            </a:r>
          </a:p>
          <a:p>
            <a:pPr algn="l"/>
            <a:endParaRPr lang="pt-BR" sz="300" b="0" i="0" dirty="0">
              <a:effectLst/>
              <a:latin typeface="Outfit" pitchFamily="2" charset="0"/>
            </a:endParaRPr>
          </a:p>
          <a:p>
            <a:pPr algn="l"/>
            <a:r>
              <a:rPr lang="pt-BR" sz="1300" b="1" i="0" dirty="0">
                <a:effectLst/>
                <a:latin typeface="Outfit" pitchFamily="2" charset="0"/>
              </a:rPr>
              <a:t>ALLIANZ:</a:t>
            </a:r>
            <a:r>
              <a:rPr lang="pt-BR" sz="1300" b="0" i="0" dirty="0">
                <a:effectLst/>
                <a:latin typeface="Outfit" pitchFamily="2" charset="0"/>
              </a:rPr>
              <a:t> </a:t>
            </a:r>
            <a:r>
              <a:rPr lang="pt-BR" sz="1300" dirty="0">
                <a:latin typeface="Outfit" pitchFamily="2" charset="0"/>
              </a:rPr>
              <a:t>a</a:t>
            </a:r>
            <a:r>
              <a:rPr lang="pt-BR" sz="1300" b="0" i="0" dirty="0">
                <a:effectLst/>
                <a:latin typeface="Outfit" pitchFamily="2" charset="0"/>
              </a:rPr>
              <a:t>ceitação somente Pessoa Jurídica, de </a:t>
            </a:r>
            <a:r>
              <a:rPr lang="pt-BR" sz="1300" dirty="0">
                <a:latin typeface="Outfit" pitchFamily="2" charset="0"/>
              </a:rPr>
              <a:t>03 à 150 itens</a:t>
            </a:r>
            <a:r>
              <a:rPr lang="pt-BR" sz="1300" b="0" i="0" dirty="0">
                <a:effectLst/>
                <a:latin typeface="Outfit" pitchFamily="2" charset="0"/>
              </a:rPr>
              <a:t> (cotações realizadas através do </a:t>
            </a:r>
            <a:r>
              <a:rPr lang="pt-BR" sz="1300" b="0" i="0" dirty="0" err="1">
                <a:effectLst/>
                <a:latin typeface="Outfit" pitchFamily="2" charset="0"/>
              </a:rPr>
              <a:t>cotador</a:t>
            </a:r>
            <a:r>
              <a:rPr lang="pt-BR" sz="1300" b="0" i="0" dirty="0">
                <a:effectLst/>
                <a:latin typeface="Outfit" pitchFamily="2" charset="0"/>
              </a:rPr>
              <a:t>) não há reserva, em casos de desconto</a:t>
            </a:r>
            <a:br>
              <a:rPr lang="pt-BR" sz="1300" b="0" i="0" dirty="0">
                <a:effectLst/>
                <a:latin typeface="Outfit" pitchFamily="2" charset="0"/>
              </a:rPr>
            </a:br>
            <a:r>
              <a:rPr lang="pt-BR" sz="1300" b="0" i="0" dirty="0">
                <a:effectLst/>
                <a:latin typeface="Outfit" pitchFamily="2" charset="0"/>
              </a:rPr>
              <a:t>e/ou frotas a partir de 60 itens gera reserva sendo o prazo de 30 dias antes do fim de vigência.</a:t>
            </a:r>
          </a:p>
          <a:p>
            <a:pPr algn="l"/>
            <a:endParaRPr lang="pt-BR" sz="300" b="0" i="0" dirty="0">
              <a:effectLst/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AXA:</a:t>
            </a:r>
            <a:r>
              <a:rPr lang="pt-BR" sz="1300" b="0" i="0" dirty="0">
                <a:effectLst/>
                <a:latin typeface="Outfit" pitchFamily="2" charset="0"/>
              </a:rPr>
              <a:t> </a:t>
            </a:r>
            <a:r>
              <a:rPr lang="pt-BR" sz="1300" dirty="0">
                <a:latin typeface="Outfit" pitchFamily="2" charset="0"/>
              </a:rPr>
              <a:t>a</a:t>
            </a:r>
            <a:r>
              <a:rPr lang="pt-BR" sz="1300" b="0" i="0" dirty="0">
                <a:effectLst/>
                <a:latin typeface="Outfit" pitchFamily="2" charset="0"/>
              </a:rPr>
              <a:t>ceitação somente Pessoa Jurídica, a partir de 03 itens com prazo de reserva de 61 dias antes do fim de vigência</a:t>
            </a:r>
            <a:r>
              <a:rPr lang="pt-BR" sz="1300" dirty="0">
                <a:latin typeface="Outfit" pitchFamily="2" charset="0"/>
              </a:rPr>
              <a:t>.</a:t>
            </a:r>
          </a:p>
          <a:p>
            <a:endParaRPr lang="pt-BR" sz="300" b="0" i="0" dirty="0">
              <a:effectLst/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BRADESCO:</a:t>
            </a:r>
            <a:r>
              <a:rPr lang="pt-BR" sz="1300" b="0" i="0" dirty="0">
                <a:effectLst/>
                <a:latin typeface="Outfit" pitchFamily="2" charset="0"/>
              </a:rPr>
              <a:t> aceitação Pessoa Física e/ou Jurídica, a partir de 02 itens, não há reserva de mercado.</a:t>
            </a:r>
            <a:endParaRPr lang="pt-BR" sz="1300" dirty="0">
              <a:latin typeface="Outfit" pitchFamily="2" charset="0"/>
            </a:endParaRPr>
          </a:p>
          <a:p>
            <a:endParaRPr lang="pt-BR" sz="300" b="1" dirty="0">
              <a:latin typeface="Outfit" pitchFamily="2" charset="0"/>
            </a:endParaRPr>
          </a:p>
          <a:p>
            <a:r>
              <a:rPr lang="pt-BR" sz="1300" b="1" dirty="0">
                <a:latin typeface="Outfit" pitchFamily="2" charset="0"/>
              </a:rPr>
              <a:t>EZZE</a:t>
            </a:r>
            <a:r>
              <a:rPr lang="pt-BR" sz="1300" b="1" i="0" dirty="0">
                <a:effectLst/>
                <a:latin typeface="Outfit" pitchFamily="2" charset="0"/>
              </a:rPr>
              <a:t>:</a:t>
            </a:r>
            <a:r>
              <a:rPr lang="pt-BR" sz="1300" b="0" i="0" dirty="0">
                <a:effectLst/>
                <a:latin typeface="Outfit" pitchFamily="2" charset="0"/>
              </a:rPr>
              <a:t> aceitação somente Pessoa Jurídica, a partir de 15 itens com prazo de reserva de 61 dias antes do fim de vigência.</a:t>
            </a:r>
          </a:p>
          <a:p>
            <a:endParaRPr lang="pt-BR" sz="300" b="0" i="0" dirty="0">
              <a:effectLst/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HDI:</a:t>
            </a:r>
            <a:r>
              <a:rPr lang="pt-BR" sz="1300" b="0" i="0" dirty="0">
                <a:effectLst/>
                <a:latin typeface="Outfit" pitchFamily="2" charset="0"/>
              </a:rPr>
              <a:t> </a:t>
            </a:r>
            <a:r>
              <a:rPr lang="pt-BR" sz="1300" dirty="0">
                <a:latin typeface="Outfit" pitchFamily="2" charset="0"/>
              </a:rPr>
              <a:t>a</a:t>
            </a:r>
            <a:r>
              <a:rPr lang="pt-BR" sz="1300" b="0" i="0" dirty="0">
                <a:effectLst/>
                <a:latin typeface="Outfit" pitchFamily="2" charset="0"/>
              </a:rPr>
              <a:t>ceitação Pessoa Física e/ou Jurídica, de 02 a 04 itens não há reserva; a partir de 05 itens prazo de reserva de </a:t>
            </a:r>
            <a:r>
              <a:rPr lang="pt-BR" sz="1300" dirty="0">
                <a:latin typeface="Outfit" pitchFamily="2" charset="0"/>
              </a:rPr>
              <a:t>60</a:t>
            </a:r>
            <a:r>
              <a:rPr lang="pt-BR" sz="1300" b="0" i="0" dirty="0">
                <a:effectLst/>
                <a:latin typeface="Outfit" pitchFamily="2" charset="0"/>
              </a:rPr>
              <a:t> dias antes do fim de vigência.</a:t>
            </a:r>
          </a:p>
          <a:p>
            <a:endParaRPr lang="pt-BR" sz="300" dirty="0"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MAPFRE:</a:t>
            </a:r>
            <a:r>
              <a:rPr lang="pt-BR" sz="1300" b="0" i="0" dirty="0">
                <a:effectLst/>
                <a:latin typeface="Outfit" pitchFamily="2" charset="0"/>
              </a:rPr>
              <a:t> aceitação Pessoa Física e/ou Jurídica, a partir de 02 itens até 100 itens com prazo de reserva de 30 dias antes do fim de vigência</a:t>
            </a:r>
            <a:r>
              <a:rPr lang="pt-BR" sz="1300" dirty="0">
                <a:latin typeface="Outfit" pitchFamily="2" charset="0"/>
              </a:rPr>
              <a:t>.</a:t>
            </a:r>
          </a:p>
          <a:p>
            <a:endParaRPr lang="pt-BR" sz="300" b="0" i="0" dirty="0">
              <a:effectLst/>
              <a:latin typeface="Outfit" pitchFamily="2" charset="0"/>
            </a:endParaRPr>
          </a:p>
          <a:p>
            <a:pPr algn="l"/>
            <a:r>
              <a:rPr lang="pt-BR" sz="1300" b="1" i="0" dirty="0">
                <a:effectLst/>
                <a:latin typeface="Outfit" pitchFamily="2" charset="0"/>
              </a:rPr>
              <a:t>PORTO SEGURO: </a:t>
            </a:r>
            <a:r>
              <a:rPr lang="pt-BR" sz="1300" dirty="0">
                <a:latin typeface="Outfit" pitchFamily="2" charset="0"/>
              </a:rPr>
              <a:t>ac</a:t>
            </a:r>
            <a:r>
              <a:rPr lang="pt-BR" sz="1300" b="0" i="0" dirty="0">
                <a:effectLst/>
                <a:latin typeface="Outfit" pitchFamily="2" charset="0"/>
              </a:rPr>
              <a:t>eitação Pessoa Física e/ou Jurídica, a partir de 02 itens, não há reserva</a:t>
            </a:r>
            <a:r>
              <a:rPr lang="pt-BR" sz="1300" dirty="0">
                <a:latin typeface="Outfit" pitchFamily="2" charset="0"/>
              </a:rPr>
              <a:t>, p</a:t>
            </a:r>
            <a:r>
              <a:rPr lang="pt-BR" sz="1300" b="0" i="0" dirty="0">
                <a:effectLst/>
                <a:latin typeface="Outfit" pitchFamily="2" charset="0"/>
              </a:rPr>
              <a:t>orém é possível solicitar exclusividade.</a:t>
            </a:r>
          </a:p>
          <a:p>
            <a:pPr algn="l"/>
            <a:endParaRPr lang="pt-BR" sz="300" dirty="0"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SUHAI: </a:t>
            </a:r>
            <a:r>
              <a:rPr lang="pt-BR" sz="1300" i="0" dirty="0">
                <a:effectLst/>
                <a:latin typeface="Outfit" pitchFamily="2" charset="0"/>
              </a:rPr>
              <a:t>aceitação Pessoa Física a partir de 05 itens e Pessoa Jurídica a partir de 03 itens</a:t>
            </a:r>
            <a:r>
              <a:rPr lang="pt-BR" sz="1300" dirty="0">
                <a:latin typeface="Outfit" pitchFamily="2" charset="0"/>
              </a:rPr>
              <a:t> </a:t>
            </a:r>
            <a:r>
              <a:rPr lang="pt-BR" sz="1300" b="0" i="0" dirty="0">
                <a:effectLst/>
                <a:latin typeface="Outfit" pitchFamily="2" charset="0"/>
              </a:rPr>
              <a:t>com prazo de reserva de 30 dias antes do fim de vigência</a:t>
            </a:r>
            <a:r>
              <a:rPr lang="pt-BR" sz="1300" dirty="0">
                <a:latin typeface="Outfit" pitchFamily="2" charset="0"/>
              </a:rPr>
              <a:t>.</a:t>
            </a:r>
            <a:endParaRPr lang="pt-BR" sz="1300" b="1" i="0" dirty="0">
              <a:effectLst/>
              <a:latin typeface="Outfit" pitchFamily="2" charset="0"/>
            </a:endParaRPr>
          </a:p>
          <a:p>
            <a:pPr algn="l"/>
            <a:endParaRPr lang="pt-BR" sz="300" b="0" i="0" dirty="0">
              <a:effectLst/>
              <a:latin typeface="Outfit" pitchFamily="2" charset="0"/>
            </a:endParaRPr>
          </a:p>
          <a:p>
            <a:pPr algn="l"/>
            <a:r>
              <a:rPr lang="pt-BR" sz="1300" b="1" i="0" dirty="0">
                <a:effectLst/>
                <a:latin typeface="Outfit" pitchFamily="2" charset="0"/>
              </a:rPr>
              <a:t>SURA:</a:t>
            </a:r>
            <a:r>
              <a:rPr lang="pt-BR" sz="1300" b="0" i="0" dirty="0">
                <a:effectLst/>
                <a:latin typeface="Outfit" pitchFamily="2" charset="0"/>
              </a:rPr>
              <a:t> aceitação somente Pessoa Jurídica, de 06 à </a:t>
            </a:r>
            <a:r>
              <a:rPr lang="pt-BR" sz="1300" dirty="0">
                <a:latin typeface="Outfit" pitchFamily="2" charset="0"/>
              </a:rPr>
              <a:t>20</a:t>
            </a:r>
            <a:r>
              <a:rPr lang="pt-BR" sz="1300" b="0" i="0" dirty="0">
                <a:effectLst/>
                <a:latin typeface="Outfit" pitchFamily="2" charset="0"/>
              </a:rPr>
              <a:t> itens</a:t>
            </a:r>
            <a:r>
              <a:rPr lang="pt-BR" sz="1300" dirty="0">
                <a:latin typeface="Outfit" pitchFamily="2" charset="0"/>
              </a:rPr>
              <a:t> </a:t>
            </a:r>
            <a:r>
              <a:rPr lang="pt-BR" sz="1300" b="0" i="0" dirty="0">
                <a:effectLst/>
                <a:latin typeface="Outfit" pitchFamily="2" charset="0"/>
              </a:rPr>
              <a:t>não há reserva</a:t>
            </a:r>
            <a:r>
              <a:rPr lang="pt-BR" sz="1300" dirty="0">
                <a:latin typeface="Outfit" pitchFamily="2" charset="0"/>
              </a:rPr>
              <a:t>; </a:t>
            </a:r>
            <a:r>
              <a:rPr lang="pt-BR" sz="1300" b="0" i="0" dirty="0">
                <a:effectLst/>
                <a:latin typeface="Outfit" pitchFamily="2" charset="0"/>
              </a:rPr>
              <a:t>a partir de </a:t>
            </a:r>
            <a:r>
              <a:rPr lang="pt-BR" sz="1300" dirty="0">
                <a:latin typeface="Outfit" pitchFamily="2" charset="0"/>
              </a:rPr>
              <a:t>20</a:t>
            </a:r>
            <a:r>
              <a:rPr lang="pt-BR" sz="1300" b="0" i="0" dirty="0">
                <a:effectLst/>
                <a:latin typeface="Outfit" pitchFamily="2" charset="0"/>
              </a:rPr>
              <a:t> itens</a:t>
            </a:r>
            <a:r>
              <a:rPr lang="pt-BR" sz="1300" dirty="0">
                <a:latin typeface="Outfit" pitchFamily="2" charset="0"/>
              </a:rPr>
              <a:t> </a:t>
            </a:r>
            <a:r>
              <a:rPr lang="pt-BR" sz="1300" b="0" i="0" dirty="0">
                <a:effectLst/>
                <a:latin typeface="Outfit" pitchFamily="2" charset="0"/>
              </a:rPr>
              <a:t>prazo de reserva de 61 dias antes do fim de vigência.</a:t>
            </a:r>
          </a:p>
          <a:p>
            <a:pPr algn="l"/>
            <a:endParaRPr lang="pt-BR" sz="300" b="0" i="0" dirty="0">
              <a:effectLst/>
              <a:latin typeface="Outfit" pitchFamily="2" charset="0"/>
            </a:endParaRPr>
          </a:p>
          <a:p>
            <a:pPr algn="l"/>
            <a:endParaRPr lang="pt-BR" sz="300" b="0" i="0" dirty="0">
              <a:effectLst/>
              <a:latin typeface="Outfit" pitchFamily="2" charset="0"/>
            </a:endParaRPr>
          </a:p>
          <a:p>
            <a:r>
              <a:rPr lang="pt-BR" sz="1300" b="1" i="0" dirty="0">
                <a:effectLst/>
                <a:latin typeface="Outfit" pitchFamily="2" charset="0"/>
              </a:rPr>
              <a:t>TOKIO MARINE:</a:t>
            </a:r>
            <a:r>
              <a:rPr lang="pt-BR" sz="1300" b="0" i="0" dirty="0">
                <a:effectLst/>
                <a:latin typeface="Outfit" pitchFamily="2" charset="0"/>
              </a:rPr>
              <a:t> aceitação somente Pessoa Jurídica, a partir de 03 itens, apresenta cotação para até 02 corretores</a:t>
            </a:r>
            <a:r>
              <a:rPr lang="pt-BR" sz="1300" dirty="0">
                <a:latin typeface="Outfit" pitchFamily="2" charset="0"/>
              </a:rPr>
              <a:t>, p</a:t>
            </a:r>
            <a:r>
              <a:rPr lang="pt-BR" sz="1300" b="0" i="0" dirty="0">
                <a:effectLst/>
                <a:latin typeface="Outfit" pitchFamily="2" charset="0"/>
              </a:rPr>
              <a:t>orém é possível solicitar exclusividade.</a:t>
            </a:r>
          </a:p>
          <a:p>
            <a:endParaRPr lang="pt-BR" sz="300" dirty="0">
              <a:latin typeface="Outfit" pitchFamily="2" charset="0"/>
            </a:endParaRPr>
          </a:p>
          <a:p>
            <a:r>
              <a:rPr lang="pt-BR" sz="1300" b="1" dirty="0">
                <a:latin typeface="Outfit" pitchFamily="2" charset="0"/>
              </a:rPr>
              <a:t>YELUM</a:t>
            </a:r>
            <a:r>
              <a:rPr lang="pt-BR" sz="1300" b="1" i="0" dirty="0">
                <a:effectLst/>
                <a:latin typeface="Outfit" pitchFamily="2" charset="0"/>
              </a:rPr>
              <a:t>:</a:t>
            </a:r>
            <a:r>
              <a:rPr lang="pt-BR" sz="1300" b="0" i="0" dirty="0">
                <a:effectLst/>
                <a:latin typeface="Outfit" pitchFamily="2" charset="0"/>
              </a:rPr>
              <a:t> aceitação somente Pessoa </a:t>
            </a:r>
            <a:r>
              <a:rPr lang="pt-BR" sz="1300" dirty="0">
                <a:latin typeface="Outfit" pitchFamily="2" charset="0"/>
              </a:rPr>
              <a:t>Jurídica, de 03 à 06 itens (Frota Varejo), de 07 à 20 itens (Frota Fácil) e acima de 20 itens (Frota Grande) prazo de reserva de 60 dias antes do fim de vigência.</a:t>
            </a:r>
          </a:p>
          <a:p>
            <a:endParaRPr lang="pt-BR" sz="300" b="0" i="0" dirty="0">
              <a:effectLst/>
              <a:latin typeface="Outfit" pitchFamily="2" charset="0"/>
            </a:endParaRPr>
          </a:p>
          <a:p>
            <a:pPr algn="l"/>
            <a:r>
              <a:rPr lang="pt-BR" sz="1300" b="1" i="0" dirty="0">
                <a:effectLst/>
                <a:latin typeface="Outfit" pitchFamily="2" charset="0"/>
              </a:rPr>
              <a:t>ZURICH:</a:t>
            </a:r>
            <a:r>
              <a:rPr lang="pt-BR" sz="1300" b="0" i="0" dirty="0">
                <a:effectLst/>
                <a:latin typeface="Outfit" pitchFamily="2" charset="0"/>
              </a:rPr>
              <a:t> </a:t>
            </a:r>
            <a:r>
              <a:rPr lang="pt-BR" sz="1300" dirty="0">
                <a:latin typeface="Outfit" pitchFamily="2" charset="0"/>
              </a:rPr>
              <a:t>a</a:t>
            </a:r>
            <a:r>
              <a:rPr lang="pt-BR" sz="1300" b="0" i="0" dirty="0">
                <a:effectLst/>
                <a:latin typeface="Outfit" pitchFamily="2" charset="0"/>
              </a:rPr>
              <a:t>ceitação somente Pessoa Jurídica, a partir de 20 itens</a:t>
            </a:r>
            <a:r>
              <a:rPr lang="pt-BR" sz="1300" dirty="0">
                <a:latin typeface="Outfit" pitchFamily="2" charset="0"/>
              </a:rPr>
              <a:t> com p</a:t>
            </a:r>
            <a:r>
              <a:rPr lang="pt-BR" sz="1300" b="0" i="0" dirty="0">
                <a:effectLst/>
                <a:latin typeface="Outfit" pitchFamily="2" charset="0"/>
              </a:rPr>
              <a:t>razo de reserva de 61 dias antes do fim de vigência.</a:t>
            </a:r>
          </a:p>
          <a:p>
            <a:pPr algn="l"/>
            <a:endParaRPr lang="pt-BR" sz="1200" dirty="0">
              <a:latin typeface="Outfit" pitchFamily="2" charset="0"/>
            </a:endParaRPr>
          </a:p>
          <a:p>
            <a:pPr algn="ctr"/>
            <a:r>
              <a:rPr lang="pt-BR" sz="1300" b="1" i="0" dirty="0">
                <a:solidFill>
                  <a:srgbClr val="FF7000"/>
                </a:solidFill>
                <a:effectLst/>
                <a:latin typeface="Outfit" pitchFamily="2" charset="0"/>
              </a:rPr>
              <a:t>IMPORTANTE!!!</a:t>
            </a:r>
            <a:endParaRPr lang="pt-BR" sz="1300" b="1" dirty="0">
              <a:solidFill>
                <a:srgbClr val="FF7000"/>
              </a:solidFill>
              <a:latin typeface="Outfit" pitchFamily="2" charset="0"/>
            </a:endParaRPr>
          </a:p>
          <a:p>
            <a:pPr algn="ctr"/>
            <a:endParaRPr lang="pt-BR" sz="300" b="1" i="0" dirty="0">
              <a:solidFill>
                <a:srgbClr val="FF7000"/>
              </a:solidFill>
              <a:effectLst/>
              <a:latin typeface="Outfit" pitchFamily="2" charset="0"/>
            </a:endParaRPr>
          </a:p>
          <a:p>
            <a:pPr algn="ctr"/>
            <a:r>
              <a:rPr lang="pt-BR" sz="1300" b="1" i="0" dirty="0">
                <a:solidFill>
                  <a:srgbClr val="000000"/>
                </a:solidFill>
                <a:effectLst/>
                <a:latin typeface="Outfit" pitchFamily="2" charset="0"/>
              </a:rPr>
              <a:t>Na Cia de Renovação o corretor </a:t>
            </a:r>
            <a:r>
              <a:rPr lang="pt-BR" sz="1300" b="1" dirty="0">
                <a:solidFill>
                  <a:srgbClr val="000000"/>
                </a:solidFill>
                <a:latin typeface="Outfit" pitchFamily="2" charset="0"/>
              </a:rPr>
              <a:t>atual detém exclusividade, será possível sequenciar somente mediante a </a:t>
            </a:r>
            <a:r>
              <a:rPr lang="pt-BR" sz="1300" b="1" i="0" dirty="0">
                <a:solidFill>
                  <a:srgbClr val="000000"/>
                </a:solidFill>
                <a:effectLst/>
                <a:latin typeface="Outfit" pitchFamily="2" charset="0"/>
              </a:rPr>
              <a:t>transferência</a:t>
            </a:r>
            <a:br>
              <a:rPr lang="pt-BR" sz="1300" b="1" i="0" dirty="0">
                <a:solidFill>
                  <a:srgbClr val="000000"/>
                </a:solidFill>
                <a:effectLst/>
                <a:latin typeface="Outfit" pitchFamily="2" charset="0"/>
              </a:rPr>
            </a:br>
            <a:r>
              <a:rPr lang="pt-BR" sz="1300" b="1" i="0" dirty="0">
                <a:solidFill>
                  <a:srgbClr val="000000"/>
                </a:solidFill>
                <a:effectLst/>
                <a:latin typeface="Outfit" pitchFamily="2" charset="0"/>
              </a:rPr>
              <a:t>de corretagem, através do envio da carta de nomeação e destituição (atentar-se aos prazos de envio da mesma).</a:t>
            </a:r>
            <a:endParaRPr lang="pt-BR" sz="1300" b="1" i="0" dirty="0">
              <a:effectLst/>
              <a:latin typeface="Outfit" pitchFamily="2" charset="0"/>
            </a:endParaRPr>
          </a:p>
        </p:txBody>
      </p:sp>
      <p:sp>
        <p:nvSpPr>
          <p:cNvPr id="64" name="Retângulo arredondado 63">
            <a:extLst>
              <a:ext uri="{FF2B5EF4-FFF2-40B4-BE49-F238E27FC236}">
                <a16:creationId xmlns:a16="http://schemas.microsoft.com/office/drawing/2014/main" id="{352D3793-0C31-D022-E7B6-46670B969303}"/>
              </a:ext>
            </a:extLst>
          </p:cNvPr>
          <p:cNvSpPr/>
          <p:nvPr/>
        </p:nvSpPr>
        <p:spPr>
          <a:xfrm rot="5400000">
            <a:off x="2833575" y="-2482698"/>
            <a:ext cx="6549658" cy="11961627"/>
          </a:xfrm>
          <a:prstGeom prst="roundRect">
            <a:avLst>
              <a:gd name="adj" fmla="val 8445"/>
            </a:avLst>
          </a:prstGeom>
          <a:noFill/>
          <a:ln w="19050">
            <a:solidFill>
              <a:srgbClr val="3232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323232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>
              <a:ln>
                <a:solidFill>
                  <a:srgbClr val="323232"/>
                </a:solidFill>
              </a:ln>
              <a:noFill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2E5F1E1-38B0-4646-0EE4-64B55B2F5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008" y="1934901"/>
            <a:ext cx="1199431" cy="11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623</Words>
  <Application>Microsoft Office PowerPoint</Application>
  <PresentationFormat>Widescreen</PresentationFormat>
  <Paragraphs>67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9" baseType="lpstr">
      <vt:lpstr>微软雅黑</vt:lpstr>
      <vt:lpstr>Arial</vt:lpstr>
      <vt:lpstr>Calibri</vt:lpstr>
      <vt:lpstr>Calibri Light</vt:lpstr>
      <vt:lpstr>Outfit</vt:lpstr>
      <vt:lpstr>Outfit ExtraBold</vt:lpstr>
      <vt:lpstr>Office Theme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Ferreira da Costa Machado</dc:creator>
  <cp:lastModifiedBy>Caroline Rodrigues Rossi</cp:lastModifiedBy>
  <cp:revision>23</cp:revision>
  <dcterms:created xsi:type="dcterms:W3CDTF">2023-12-11T23:40:04Z</dcterms:created>
  <dcterms:modified xsi:type="dcterms:W3CDTF">2025-09-23T18:09:44Z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1046-12.2.0.13359</vt:lpwstr>
  </property>
  <property fmtid="{D5CDD505-2E9C-101B-9397-08002B2CF9AE}" pid="3" name="ICV">
    <vt:lpwstr>0555494FEEDE42F88F06CEC48AE4E19C_11</vt:lpwstr>
  </property>
</Properties>
</file>